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935" r:id="rId3"/>
    <p:sldId id="1027" r:id="rId4"/>
    <p:sldId id="1034" r:id="rId5"/>
    <p:sldId id="1039" r:id="rId6"/>
    <p:sldId id="1042" r:id="rId7"/>
    <p:sldId id="1044" r:id="rId8"/>
    <p:sldId id="1045" r:id="rId9"/>
    <p:sldId id="1050" r:id="rId10"/>
    <p:sldId id="1097" r:id="rId11"/>
    <p:sldId id="1091" r:id="rId12"/>
    <p:sldId id="1092" r:id="rId13"/>
    <p:sldId id="1093" r:id="rId14"/>
    <p:sldId id="1094" r:id="rId15"/>
    <p:sldId id="1095" r:id="rId16"/>
    <p:sldId id="1096" r:id="rId17"/>
    <p:sldId id="1064" r:id="rId18"/>
    <p:sldId id="1072" r:id="rId19"/>
    <p:sldId id="1073" r:id="rId20"/>
    <p:sldId id="1065" r:id="rId21"/>
    <p:sldId id="1066" r:id="rId22"/>
    <p:sldId id="1067" r:id="rId23"/>
    <p:sldId id="1068" r:id="rId24"/>
    <p:sldId id="1069" r:id="rId25"/>
    <p:sldId id="1070" r:id="rId26"/>
    <p:sldId id="1083" r:id="rId27"/>
    <p:sldId id="1084" r:id="rId28"/>
    <p:sldId id="1085" r:id="rId29"/>
    <p:sldId id="1074" r:id="rId30"/>
    <p:sldId id="1075" r:id="rId3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651D09-B048-4B4C-B60E-7C6E2F7797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9079E-8CA2-4341-80E6-9BAE7D6BE2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8EBA19-FE61-7448-9F5D-80EB5B0EE6D5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8704AD-08D3-A348-99AF-4CB7496519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FD3E95-D11A-034C-8A9C-CAA266242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2C5B3-3401-F648-AB5F-07A2C6DF3D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B604E-EC08-5046-9A78-13C2D1B5A1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AEEBED-D4C0-5941-9E47-D41FCBD2C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73FB3B1A-2E93-0B47-9779-777C2B118D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5701F37A-D96D-7341-B67E-2F08C14E08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9DA4062-39B1-C74A-B77A-4E353878AB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0051A1-DE67-1845-AC3D-C6300DDB2AB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C5A11-FC23-A04B-89F8-B2C20171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AE03-A390-FF4C-92F5-4956CA62C2E4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07664-B085-644E-8BB1-A7DF8B50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1F889-F5B2-D74B-95E2-B1787EC0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37E7-33D0-4C4E-B75E-3AD6FD04D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5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639DA-006F-8842-A0BB-21B5815E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539D-06E6-7748-9BA4-D22567E02F06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349C-52E1-BE40-B359-313D3A99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41172-E479-0843-B803-587F7C94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F56E-F111-8244-8DC6-814EB4A21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54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6B255-0CC7-8147-BAEB-C09CB3D3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02B6C-B476-9B40-897B-845FF8AA2FE3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EF28B-9195-024D-B07E-5FE20111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4E9EC-AD2E-844E-A34D-B3E762A7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54D29-AE09-5C40-88DA-D06B3A646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44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DF199-7BCD-A84F-AD13-D2165968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83B9-7E06-EB44-8ABC-0009BD58B4AF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AFA6F-9F17-9044-BBE8-7AA81313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99EA7-F5D2-174D-B4B5-E6FEB94B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A871-0CF1-5745-80C5-3941533FD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6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5D089-8104-7B43-A3BB-DFAF243C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46F8-C5BF-724E-A54D-AB27584BAF2F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08B93-BD6A-9441-B5BA-A1A905B2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8CEC2-1380-7249-BFF0-85B075D4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4AD9-D9F2-3D45-BB6F-4DD5C114B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36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C820B2-98C1-484A-BCA8-1F9B96C2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6043-8BF4-8049-8FE6-AFC591F10103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50523E-3E26-2E4E-9720-B2A7AA79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4253D0-09E9-FC41-B415-7848E8FB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3BBE2-F47F-D74E-A2A4-1F6890250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01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977D358-9604-3949-8638-935D7083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4D5F6-028F-E54C-ACAE-6AA97CCFC375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DF6578-B2C4-A941-B7F2-2D8ABE9B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C0D453-F79D-C147-9256-E1A48D19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D9F1-99CC-C941-92AD-B4D3E4FA2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49E4C4E-DA8D-9948-907A-AAA724EE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ADDD-6460-0A4B-A717-F75E3089D5CD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D907C0-8AD4-0440-B869-13534BEC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F71205-79C3-9A46-A9A8-6772AEE4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7AEF-27E4-694A-8BE8-506CEA0F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51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4D01E1-69AD-8149-80D5-3281FB9C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0953-635B-2840-9087-4CA4B360A0C6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4E721-6EAC-2340-93A2-D55419BF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523D97-A905-AA4B-A25B-F54D9066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B29F-5C47-5B40-A77F-21C61A014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19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A59314-E752-EA4A-8F87-FC11581E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C8F10-83FE-1243-A25F-2ABCBCDC8562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5AB19C-B2A3-3849-927C-C32E070C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CC3AE8-AB72-7E48-929F-C5158789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C770-D684-C54E-893F-450230183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7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4C814E-4A3F-7E4D-A9D1-8138FCBC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880B-A4B6-3A4D-ACAA-DAC0DE113E00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BD9C69-E24E-BC4F-83E9-DCD064C8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4DBF18-8EA6-DA43-BEF0-9E427EC6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C56E-73D0-B840-B0C0-C722BFA06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5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9BB1562-9EF2-9C4E-90B2-C6CF632C45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05766F-C493-9241-BEFA-CE86817BF6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2939E-5010-1944-B342-306F1B242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6E1EA9-FE46-1044-BAB4-A44682AD90DC}" type="datetimeFigureOut">
              <a:rPr lang="en-US" altLang="en-US"/>
              <a:pPr>
                <a:defRPr/>
              </a:pPr>
              <a:t>4/20/20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3B475-2694-BA45-A183-C2A8B43C4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13037-132C-594C-91F7-94AADDD0C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276B7C-A90C-4A46-939C-1CD41040E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228B833-82F8-E648-B9E2-D9623D0F0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Cancer Biology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Biol 445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925FD-61BB-E641-B922-7D4F705C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Spring 2020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Dr. Heidi Super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Lecture 29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4-20-2020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F666-BF6C-D74B-93D3-B9B8EA57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Cisplatin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6F4A1-8177-0840-BFB0-73E51FFE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Discovered by accident—1960s</a:t>
            </a:r>
          </a:p>
          <a:p>
            <a:pPr lvl="1"/>
            <a:r>
              <a:rPr lang="en-US" altLang="en-US" dirty="0"/>
              <a:t>Bacterial cells exposed to electrical current using platinum electrodes.  Stopped dividing---chemical analysis showed a reaction between a component of the bacterial media and platinum created a compound.</a:t>
            </a:r>
          </a:p>
          <a:p>
            <a:pPr lvl="1"/>
            <a:endParaRPr lang="en-US" altLang="en-US" dirty="0"/>
          </a:p>
          <a:p>
            <a:pPr lvl="2"/>
            <a:r>
              <a:rPr lang="en-US" altLang="en-US" dirty="0"/>
              <a:t>Now called </a:t>
            </a:r>
            <a:r>
              <a:rPr lang="en-US" altLang="en-US" sz="3600" b="1" i="1" dirty="0"/>
              <a:t>Cisplatin/</a:t>
            </a:r>
            <a:r>
              <a:rPr lang="en-US" altLang="en-US" sz="3600" b="1" i="1" dirty="0" err="1"/>
              <a:t>Plantinol</a:t>
            </a:r>
            <a:endParaRPr lang="en-US" altLang="en-US" sz="36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1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2461DBE5-EE15-8442-BA06-4EC01BB35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9C4EC085-C9A7-534E-8400-4D3DD0EB2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Cisplatin causes inter-strand and intra-strand DNA cross links.</a:t>
            </a:r>
          </a:p>
          <a:p>
            <a:endParaRPr lang="en-US" altLang="en-US"/>
          </a:p>
          <a:p>
            <a:r>
              <a:rPr lang="en-US" altLang="en-US"/>
              <a:t>The DNA can’t separate its strands to replicate.  Result =multiple DNA breaks---initiation of apoptosis.</a:t>
            </a:r>
          </a:p>
        </p:txBody>
      </p:sp>
    </p:spTree>
    <p:extLst>
      <p:ext uri="{BB962C8B-B14F-4D97-AF65-F5344CB8AC3E}">
        <p14:creationId xmlns:p14="http://schemas.microsoft.com/office/powerpoint/2010/main" val="253830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5" descr="Cisplatin structure">
            <a:extLst>
              <a:ext uri="{FF2B5EF4-FFF2-40B4-BE49-F238E27FC236}">
                <a16:creationId xmlns:a16="http://schemas.microsoft.com/office/drawing/2014/main" id="{8CF5800D-B621-0847-A4BD-EB08B478E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2004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Text Box 6">
            <a:extLst>
              <a:ext uri="{FF2B5EF4-FFF2-40B4-BE49-F238E27FC236}">
                <a16:creationId xmlns:a16="http://schemas.microsoft.com/office/drawing/2014/main" id="{A1D569A5-7106-D247-8648-417DF4C76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49875"/>
            <a:ext cx="548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Nature</a:t>
            </a:r>
            <a:r>
              <a:rPr lang="en-US" altLang="en-US" sz="2400">
                <a:latin typeface="Arial" panose="020B0604020202020204" pitchFamily="34" charset="0"/>
              </a:rPr>
              <a:t> 1965, </a:t>
            </a:r>
            <a:r>
              <a:rPr lang="en-US" altLang="en-US" sz="2400" i="1">
                <a:latin typeface="Arial" panose="020B0604020202020204" pitchFamily="34" charset="0"/>
              </a:rPr>
              <a:t>205,</a:t>
            </a:r>
            <a:r>
              <a:rPr lang="en-US" altLang="en-US" sz="2400">
                <a:latin typeface="Arial" panose="020B0604020202020204" pitchFamily="34" charset="0"/>
              </a:rPr>
              <a:t> p. 698 –First test of anticancer activity of cisplatin</a:t>
            </a:r>
          </a:p>
        </p:txBody>
      </p:sp>
      <p:pic>
        <p:nvPicPr>
          <p:cNvPr id="33795" name="Picture 8" descr="DNA_CISPLATIN">
            <a:extLst>
              <a:ext uri="{FF2B5EF4-FFF2-40B4-BE49-F238E27FC236}">
                <a16:creationId xmlns:a16="http://schemas.microsoft.com/office/drawing/2014/main" id="{A532AF4B-58A0-B24F-BA94-7687F4D35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319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9DD68587-8938-D146-A783-83E4D2216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616B7948-4496-D84D-9901-6EF4D69B6F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Cisplatin remains one of only a few inorganic compounds used as chemotherapy</a:t>
            </a:r>
          </a:p>
          <a:p>
            <a:endParaRPr lang="en-US" altLang="en-US"/>
          </a:p>
          <a:p>
            <a:r>
              <a:rPr lang="en-US" altLang="en-US"/>
              <a:t>Called the “ penicillin of chemotherapy”</a:t>
            </a:r>
          </a:p>
          <a:p>
            <a:r>
              <a:rPr lang="en-US" altLang="en-US"/>
              <a:t>Continue to research derivatives of cisplatin</a:t>
            </a:r>
          </a:p>
          <a:p>
            <a:endParaRPr lang="en-US" altLang="en-US"/>
          </a:p>
          <a:p>
            <a:pPr lvl="1"/>
            <a:r>
              <a:rPr lang="en-US" altLang="en-US"/>
              <a:t>In past years we saw it being prepared at CancerCare pharmacy</a:t>
            </a:r>
          </a:p>
        </p:txBody>
      </p:sp>
    </p:spTree>
    <p:extLst>
      <p:ext uri="{BB962C8B-B14F-4D97-AF65-F5344CB8AC3E}">
        <p14:creationId xmlns:p14="http://schemas.microsoft.com/office/powerpoint/2010/main" val="1542497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458F1437-28C5-444C-B901-2FED85F13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Naturally derived anticancer chemicals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998043CB-FF63-AE4F-B5CD-F687B07370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Products of bacteria:</a:t>
            </a:r>
          </a:p>
          <a:p>
            <a:pPr lvl="1"/>
            <a:r>
              <a:rPr lang="en-US" altLang="en-US" i="1" dirty="0"/>
              <a:t>Streptomyces</a:t>
            </a:r>
            <a:r>
              <a:rPr lang="en-US" altLang="en-US" dirty="0"/>
              <a:t> species has provided many chemicals (streptomycin=antibiotic)</a:t>
            </a:r>
          </a:p>
          <a:p>
            <a:pPr lvl="2"/>
            <a:r>
              <a:rPr lang="en-US" altLang="en-US" sz="2800" b="1" dirty="0"/>
              <a:t>Doxorubicin, daunorubicin</a:t>
            </a:r>
            <a:r>
              <a:rPr lang="en-US" altLang="en-US" sz="2800" dirty="0"/>
              <a:t>, --Inhibitors of enzyme called topoisomerase II.  It is essential for keeping DNA from tangling and knotting.</a:t>
            </a:r>
          </a:p>
          <a:p>
            <a:pPr lvl="2">
              <a:buFont typeface="Arial" panose="020B0604020202020204" pitchFamily="34" charset="0"/>
              <a:buNone/>
            </a:pPr>
            <a:endParaRPr lang="en-US" altLang="en-US" sz="2800" dirty="0"/>
          </a:p>
          <a:p>
            <a:pPr lvl="2"/>
            <a:r>
              <a:rPr lang="en-US" altLang="en-US" sz="2800" b="1" dirty="0"/>
              <a:t>mitomycin, bleomycin</a:t>
            </a:r>
            <a:r>
              <a:rPr lang="en-US" altLang="en-US" sz="2800" dirty="0"/>
              <a:t>—Crosslinkers, induce DNA breaks</a:t>
            </a:r>
          </a:p>
        </p:txBody>
      </p:sp>
    </p:spTree>
    <p:extLst>
      <p:ext uri="{BB962C8B-B14F-4D97-AF65-F5344CB8AC3E}">
        <p14:creationId xmlns:p14="http://schemas.microsoft.com/office/powerpoint/2010/main" val="1317819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D49DFA86-E9B6-6148-8574-E9DA1A6A8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Products of plants: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204F8078-2CC1-B34D-A236-7C240A7526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u="sng" dirty="0"/>
              <a:t>Topoisomerase II inhibitors</a:t>
            </a:r>
          </a:p>
          <a:p>
            <a:pPr lvl="1"/>
            <a:r>
              <a:rPr lang="en-US" altLang="en-US" sz="3200" dirty="0"/>
              <a:t>Etoposide</a:t>
            </a:r>
          </a:p>
          <a:p>
            <a:pPr lvl="1"/>
            <a:r>
              <a:rPr lang="en-US" altLang="en-US" sz="3200" dirty="0" err="1"/>
              <a:t>Teniposide</a:t>
            </a:r>
            <a:endParaRPr lang="en-US" altLang="en-US" sz="32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u="sng" dirty="0"/>
              <a:t>Mitotic spindle inhibitors-</a:t>
            </a:r>
            <a:r>
              <a:rPr lang="en-US" altLang="en-US" dirty="0"/>
              <a:t>interact with microtubules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-vincristine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-</a:t>
            </a:r>
            <a:r>
              <a:rPr lang="en-US" altLang="en-US" dirty="0" err="1"/>
              <a:t>vinblastin</a:t>
            </a: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-Taxol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01367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7E6A699A-4199-D949-B112-5FD0FEFBB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456D785D-7C8F-044A-8864-E389FB9012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Historically, plant-based medicines have been discovered by mass screenings or traditional practice.</a:t>
            </a:r>
          </a:p>
          <a:p>
            <a:pPr lvl="1"/>
            <a:r>
              <a:rPr lang="en-US" altLang="en-US" dirty="0"/>
              <a:t>Harvest plant</a:t>
            </a:r>
          </a:p>
          <a:p>
            <a:pPr lvl="1"/>
            <a:r>
              <a:rPr lang="en-US" altLang="en-US" dirty="0"/>
              <a:t>Crude separation (root, bark, leaf)</a:t>
            </a:r>
          </a:p>
          <a:p>
            <a:pPr lvl="1"/>
            <a:r>
              <a:rPr lang="en-US" altLang="en-US" dirty="0"/>
              <a:t>Homogenize</a:t>
            </a:r>
          </a:p>
          <a:p>
            <a:pPr lvl="1"/>
            <a:r>
              <a:rPr lang="en-US" altLang="en-US" dirty="0"/>
              <a:t>Ingest/apply</a:t>
            </a:r>
          </a:p>
          <a:p>
            <a:pPr marL="457200" lvl="1" indent="0">
              <a:buNone/>
            </a:pPr>
            <a:endParaRPr lang="en-US" altLang="en-US" dirty="0"/>
          </a:p>
          <a:p>
            <a:pPr marL="457200" lvl="1" indent="0">
              <a:buNone/>
            </a:pPr>
            <a:r>
              <a:rPr lang="en-US" altLang="en-US" dirty="0"/>
              <a:t>Today—plant products can be fractionated more specifically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702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46F6A0D9-C894-8F48-BD15-6557685D7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for cancer treatment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230A68E8-9D4C-234C-B695-19913EE168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Does the homogenate/chemical have an effect on cell growth in culture?</a:t>
            </a:r>
          </a:p>
          <a:p>
            <a:r>
              <a:rPr lang="en-US" altLang="en-US" dirty="0"/>
              <a:t>Does the chemical have an effect on tumors in animals</a:t>
            </a:r>
          </a:p>
          <a:p>
            <a:endParaRPr lang="en-US" altLang="en-US" dirty="0"/>
          </a:p>
          <a:p>
            <a:r>
              <a:rPr lang="en-US" altLang="en-US" dirty="0"/>
              <a:t>Chemical may be considered for drug trial. (Future lecture)</a:t>
            </a:r>
          </a:p>
        </p:txBody>
      </p:sp>
    </p:spTree>
    <p:extLst>
      <p:ext uri="{BB962C8B-B14F-4D97-AF65-F5344CB8AC3E}">
        <p14:creationId xmlns:p14="http://schemas.microsoft.com/office/powerpoint/2010/main" val="2834645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A95DDA7-8E8F-1F4D-88B7-AE38AB12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Recall chapter 5?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94C5F193-7AA8-2D4C-9AB9-9576848C4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r>
              <a:rPr lang="en-US" altLang="en-US" dirty="0"/>
              <a:t>Keep in mind, some of the same chemicals or chemical types we might associate with causing carcinogenic mutations  are effective cytotoxic cancer chemotherapies.  </a:t>
            </a:r>
          </a:p>
          <a:p>
            <a:r>
              <a:rPr lang="en-US" altLang="en-US" dirty="0"/>
              <a:t>Severe, unrepairable  DNA damage in cancer cells is the goal.</a:t>
            </a:r>
          </a:p>
          <a:p>
            <a:r>
              <a:rPr lang="en-US" altLang="en-US" dirty="0"/>
              <a:t>We weigh the level of toxicity to non-cancer cells against the life-saving or extending effect of killing the cancer cells.</a:t>
            </a:r>
          </a:p>
        </p:txBody>
      </p:sp>
    </p:spTree>
    <p:extLst>
      <p:ext uri="{BB962C8B-B14F-4D97-AF65-F5344CB8AC3E}">
        <p14:creationId xmlns:p14="http://schemas.microsoft.com/office/powerpoint/2010/main" val="3921605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969696E5-00ED-6348-B7F3-9D9B1052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BD9699E7-6332-7341-BAA1-B4A04A8E6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Tragically, some chemotherapies that cure one type of cancer, result in a second, therapy-induced cancer---often leukemia.</a:t>
            </a:r>
          </a:p>
          <a:p>
            <a:endParaRPr lang="en-US" altLang="en-US"/>
          </a:p>
          <a:p>
            <a:r>
              <a:rPr lang="en-US" altLang="en-US"/>
              <a:t>For example, some topoisomerase inhibitors that save the life of people with several different types of cancer, induces a fairly rapid and aggressive leukemia in 5-15% of patients.</a:t>
            </a:r>
          </a:p>
        </p:txBody>
      </p:sp>
    </p:spTree>
    <p:extLst>
      <p:ext uri="{BB962C8B-B14F-4D97-AF65-F5344CB8AC3E}">
        <p14:creationId xmlns:p14="http://schemas.microsoft.com/office/powerpoint/2010/main" val="310960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C020-2E6C-2249-87BE-21254494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F857-6F64-FC45-8B90-2EE4321A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791200"/>
          </a:xfrm>
        </p:spPr>
        <p:txBody>
          <a:bodyPr/>
          <a:lstStyle/>
          <a:p>
            <a:r>
              <a:rPr lang="en-US" dirty="0"/>
              <a:t>Quiz 5 –One week. April 27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5578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44FEA2F2-EF0E-BA4B-B507-9CC841E7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Hormone therapies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18385700-97F2-784E-8F8C-4EB1BFA4F6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Pioneered by Charles Huggins (U of Chicago). Used DMBA to cause cancer in animals and was the first to show some cancers were hormone dependent.</a:t>
            </a:r>
          </a:p>
          <a:p>
            <a:endParaRPr lang="en-US" altLang="en-US" dirty="0"/>
          </a:p>
          <a:p>
            <a:r>
              <a:rPr lang="en-US" altLang="en-US" b="1" i="1" dirty="0"/>
              <a:t>Removing</a:t>
            </a:r>
            <a:r>
              <a:rPr lang="en-US" altLang="en-US" dirty="0"/>
              <a:t> hormone producing organs (adrenal glands, testicles)  cured or reduced tumor size significantly </a:t>
            </a:r>
          </a:p>
        </p:txBody>
      </p:sp>
    </p:spTree>
    <p:extLst>
      <p:ext uri="{BB962C8B-B14F-4D97-AF65-F5344CB8AC3E}">
        <p14:creationId xmlns:p14="http://schemas.microsoft.com/office/powerpoint/2010/main" val="4029697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77D5210F-1616-ED4E-866D-51089059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7A7AB9A1-C167-B94C-B133-9D9743C430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Many modern drugs designed to block hormone-initiated pathways more directly</a:t>
            </a:r>
          </a:p>
          <a:p>
            <a:pPr lvl="1"/>
            <a:r>
              <a:rPr lang="en-US" altLang="en-US"/>
              <a:t>Tamoxifen and aromatase inhibitors block activity of estrogen in breast cancer</a:t>
            </a:r>
          </a:p>
        </p:txBody>
      </p:sp>
    </p:spTree>
    <p:extLst>
      <p:ext uri="{BB962C8B-B14F-4D97-AF65-F5344CB8AC3E}">
        <p14:creationId xmlns:p14="http://schemas.microsoft.com/office/powerpoint/2010/main" val="1203289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C07E899A-6681-1A4F-AF3B-C9780795C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C90E0248-4352-D04F-8577-DFA27C4305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Recall tumors are usually collections of very immature cells.  Spending all their time dividing and not differentiating.</a:t>
            </a:r>
          </a:p>
          <a:p>
            <a:endParaRPr lang="en-US" altLang="en-US"/>
          </a:p>
          <a:p>
            <a:r>
              <a:rPr lang="en-US" altLang="en-US"/>
              <a:t>When cells stimulated to differentiate, they lose the ability to divide.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188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2826B8EC-FCC9-0444-9E52-3B7EC41B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BCE725F5-75EB-104A-A6E8-9F9EE7C6F3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cancer therapies utilize </a:t>
            </a:r>
            <a:r>
              <a:rPr lang="en-US" altLang="en-US" b="1" u="sng"/>
              <a:t>differentiation agents.</a:t>
            </a:r>
            <a:r>
              <a:rPr lang="en-US" altLang="en-US"/>
              <a:t>  E.g.  Acute promyelocytic leukemia-APL treatment=</a:t>
            </a:r>
            <a:r>
              <a:rPr lang="en-US" altLang="en-US" b="1" u="sng"/>
              <a:t>retinoic acid (vitamin A)</a:t>
            </a:r>
            <a:r>
              <a:rPr lang="en-US" altLang="en-US"/>
              <a:t>.  Natural differentiation agent for lymphocytes.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b="1" u="sng"/>
          </a:p>
          <a:p>
            <a:r>
              <a:rPr lang="en-US" altLang="en-US"/>
              <a:t>APL shown to have mutation in retinoic acid receptor---rational approach to cure.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161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4903047C-28F2-5C43-8822-B28E80A1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of chemotherapy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D1BB0960-16AC-CE41-8BB6-ED8AD58C85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1. Cancer cells---as mentioned previously, are a perfect examples of evolution by natural selection. Some cells of the tumor acquire new mutations and become resistant to treatments.  Tumors end up composed of cells that resist treatment.</a:t>
            </a:r>
          </a:p>
          <a:p>
            <a:pPr lvl="1"/>
            <a:r>
              <a:rPr lang="en-US" altLang="en-US"/>
              <a:t>Solution?  </a:t>
            </a:r>
            <a:r>
              <a:rPr lang="en-US" altLang="en-US" b="1" i="1"/>
              <a:t>Combination therapy</a:t>
            </a:r>
            <a:r>
              <a:rPr lang="en-US" altLang="en-US"/>
              <a:t> helps---a cell is unlikely to evolve resistance to multiple mechanisms of killing.</a:t>
            </a:r>
          </a:p>
        </p:txBody>
      </p:sp>
    </p:spTree>
    <p:extLst>
      <p:ext uri="{BB962C8B-B14F-4D97-AF65-F5344CB8AC3E}">
        <p14:creationId xmlns:p14="http://schemas.microsoft.com/office/powerpoint/2010/main" val="3377992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913430E1-0DD3-2248-B75B-B180E246C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Cancer stem cells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DDE80ACB-6C15-2841-82B3-76146EA708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2.  Much evidence emerging that tumors are derived from a small number of cells that are able to divide indefinitely.  Called </a:t>
            </a:r>
            <a:r>
              <a:rPr lang="en-US" altLang="en-US" b="1" i="1"/>
              <a:t>cancer stem cells.</a:t>
            </a:r>
          </a:p>
          <a:p>
            <a:endParaRPr lang="en-US" altLang="en-US" b="1" i="1"/>
          </a:p>
          <a:p>
            <a:pPr lvl="1"/>
            <a:r>
              <a:rPr lang="en-US" altLang="en-US"/>
              <a:t>Therapies seem to work all the other cells in the tumor, less well on the unique cancer stem cell.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Regardless of how many tumor cells are hit, if stem cells persist, relapse will occur.</a:t>
            </a:r>
          </a:p>
        </p:txBody>
      </p:sp>
    </p:spTree>
    <p:extLst>
      <p:ext uri="{BB962C8B-B14F-4D97-AF65-F5344CB8AC3E}">
        <p14:creationId xmlns:p14="http://schemas.microsoft.com/office/powerpoint/2010/main" val="3423202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AB620E2F-11A8-F24C-A338-4F09650B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0B5F578C-A351-9547-AB1F-F0F84D7C6D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New therapies in the works to identify and  target the differences in cancer stem cells.</a:t>
            </a:r>
          </a:p>
        </p:txBody>
      </p:sp>
    </p:spTree>
    <p:extLst>
      <p:ext uri="{BB962C8B-B14F-4D97-AF65-F5344CB8AC3E}">
        <p14:creationId xmlns:p14="http://schemas.microsoft.com/office/powerpoint/2010/main" val="3780716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06E82752-AB9E-2E48-B46D-A3E6CA1FC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Toxicity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38A8B3C9-0AFD-C54E-98DB-00B8792D7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Cancer treatments all have some level of toxicity/side effects.</a:t>
            </a:r>
          </a:p>
          <a:p>
            <a:endParaRPr lang="en-US" altLang="en-US"/>
          </a:p>
          <a:p>
            <a:pPr lvl="1"/>
            <a:r>
              <a:rPr lang="en-US" altLang="en-US"/>
              <a:t>All related to the non-specific killing or activity on non-cancer cells in the patient.  Cells that most resemble cancer cells at highest risk. (high proliferation)</a:t>
            </a:r>
          </a:p>
        </p:txBody>
      </p:sp>
    </p:spTree>
    <p:extLst>
      <p:ext uri="{BB962C8B-B14F-4D97-AF65-F5344CB8AC3E}">
        <p14:creationId xmlns:p14="http://schemas.microsoft.com/office/powerpoint/2010/main" val="881478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1DA6C7D0-518B-B749-B414-7351E9E45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2AD44C6A-86B3-F044-BCEE-4BED57F4B8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At highest risk is bone marrow.  Site of massive cell proliferation to make and replenish all types of blood cells.</a:t>
            </a:r>
          </a:p>
          <a:p>
            <a:endParaRPr lang="en-US" altLang="en-US"/>
          </a:p>
          <a:p>
            <a:r>
              <a:rPr lang="en-US" altLang="en-US"/>
              <a:t>Treatment doses must limit risk of destroying or damaging BM cells. Possible outcomes</a:t>
            </a:r>
          </a:p>
          <a:p>
            <a:pPr lvl="1"/>
            <a:r>
              <a:rPr lang="en-US" altLang="en-US"/>
              <a:t>Severe anemia--death</a:t>
            </a:r>
          </a:p>
          <a:p>
            <a:pPr lvl="1"/>
            <a:r>
              <a:rPr lang="en-US" altLang="en-US"/>
              <a:t>Leukemia (secondary cancer)</a:t>
            </a:r>
          </a:p>
        </p:txBody>
      </p:sp>
    </p:spTree>
    <p:extLst>
      <p:ext uri="{BB962C8B-B14F-4D97-AF65-F5344CB8AC3E}">
        <p14:creationId xmlns:p14="http://schemas.microsoft.com/office/powerpoint/2010/main" val="1094335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745561F5-F1FD-854C-B715-DDB7C6741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DF6BA2A5-6942-A04C-8439-CB988762A4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Sometimes to have any hope of cancer survival, a patient must endure bone marrow destroying chemotherapy.</a:t>
            </a:r>
          </a:p>
          <a:p>
            <a:endParaRPr lang="en-US" altLang="en-US"/>
          </a:p>
          <a:p>
            <a:r>
              <a:rPr lang="en-US" altLang="en-US"/>
              <a:t>Requires follow up with bone marrow or stem cell transplantation.  Replenishes the patient’s bone marrow with cells to make blood cells.</a:t>
            </a:r>
          </a:p>
        </p:txBody>
      </p:sp>
    </p:spTree>
    <p:extLst>
      <p:ext uri="{BB962C8B-B14F-4D97-AF65-F5344CB8AC3E}">
        <p14:creationId xmlns:p14="http://schemas.microsoft.com/office/powerpoint/2010/main" val="337714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7296-37F6-8548-B0BB-22335CB5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1743-5E49-A94D-9326-223AE1D00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US" sz="2800" dirty="0"/>
              <a:t>Cancer treatment</a:t>
            </a:r>
          </a:p>
          <a:p>
            <a:pPr lvl="1"/>
            <a:r>
              <a:rPr lang="en-US" sz="2400" dirty="0"/>
              <a:t>Surgery</a:t>
            </a:r>
          </a:p>
          <a:p>
            <a:pPr lvl="1"/>
            <a:r>
              <a:rPr lang="en-US" sz="2400" dirty="0"/>
              <a:t>Radiation</a:t>
            </a:r>
          </a:p>
          <a:p>
            <a:pPr lvl="1"/>
            <a:r>
              <a:rPr lang="en-US" sz="2400" dirty="0"/>
              <a:t>Chemotherapy</a:t>
            </a:r>
          </a:p>
        </p:txBody>
      </p:sp>
    </p:spTree>
    <p:extLst>
      <p:ext uri="{BB962C8B-B14F-4D97-AF65-F5344CB8AC3E}">
        <p14:creationId xmlns:p14="http://schemas.microsoft.com/office/powerpoint/2010/main" val="1227820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B56EF17-BE23-8E40-AB67-CFCA3B0B5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/>
              <a:t>Source of translpantable bone marrow?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B7378849-4FB0-E648-ABA6-4674D16636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Patient’s own marrow/stem cells can be removed prior to treatment and transplanted.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 immune rejection, but may have residual cancer cells.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Genetically matched bone marrow donor.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Umbilical cord blood—parents are now offered opportunity to store.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45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21FB00C7-0444-6343-AEEB-1CA1B26D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Radiation’s mechanism of killing cancer cells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C661E106-13CA-1F4C-AB92-395B520E12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1. p53 initiated apoptosis.  </a:t>
            </a:r>
          </a:p>
          <a:p>
            <a:endParaRPr lang="en-US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(p53-mutants)</a:t>
            </a:r>
          </a:p>
          <a:p>
            <a:r>
              <a:rPr lang="en-US" altLang="en-US"/>
              <a:t>2. </a:t>
            </a:r>
            <a:r>
              <a:rPr lang="en-US" altLang="en-US" b="1"/>
              <a:t>Mitotic death/catastrophe-</a:t>
            </a:r>
            <a:r>
              <a:rPr lang="en-US" altLang="en-US"/>
              <a:t>--recall ionizing radiation can cause DNA breaks. Cells cannot properly complete mitosis with fragmented DNA. Cells die while in the process of dividing at later stage---recall spindle checkpoint.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E503CF1-84F5-4548-AE3F-A440DD09F869}"/>
              </a:ext>
            </a:extLst>
          </p:cNvPr>
          <p:cNvCxnSpPr/>
          <p:nvPr/>
        </p:nvCxnSpPr>
        <p:spPr>
          <a:xfrm>
            <a:off x="2971800" y="3048000"/>
            <a:ext cx="3810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86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0D133417-3C39-EA4F-BA4A-7131654E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Classes of cancer chemotherapy</a:t>
            </a:r>
            <a:br>
              <a:rPr lang="en-US" altLang="en-US" dirty="0"/>
            </a:br>
            <a:r>
              <a:rPr lang="en-US" altLang="en-US" dirty="0"/>
              <a:t>Chapter 11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F55896CA-3F26-EC40-9965-ED01FF1BE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altLang="en-US" dirty="0"/>
              <a:t>Antimetabolites—aminopterin, methotrexate</a:t>
            </a:r>
          </a:p>
          <a:p>
            <a:pPr>
              <a:buFont typeface="Wingdings" pitchFamily="2" charset="2"/>
              <a:buChar char="v"/>
            </a:pPr>
            <a:r>
              <a:rPr lang="en-US" altLang="en-US" dirty="0"/>
              <a:t>Alkylating agents</a:t>
            </a:r>
          </a:p>
          <a:p>
            <a:pPr>
              <a:buFont typeface="Wingdings" pitchFamily="2" charset="2"/>
              <a:buChar char="v"/>
            </a:pPr>
            <a:r>
              <a:rPr lang="en-US" altLang="en-US" dirty="0"/>
              <a:t>Antibiotics</a:t>
            </a:r>
          </a:p>
          <a:p>
            <a:pPr>
              <a:buFont typeface="Wingdings" pitchFamily="2" charset="2"/>
              <a:buChar char="v"/>
            </a:pPr>
            <a:r>
              <a:rPr lang="en-US" altLang="en-US" dirty="0"/>
              <a:t>Plant-derived enzyme or cell structure inhibitors</a:t>
            </a:r>
          </a:p>
          <a:p>
            <a:r>
              <a:rPr lang="en-US" altLang="en-US" dirty="0"/>
              <a:t>Hormone therapy</a:t>
            </a:r>
          </a:p>
          <a:p>
            <a:endParaRPr lang="en-US" altLang="en-US" dirty="0"/>
          </a:p>
          <a:p>
            <a:r>
              <a:rPr lang="en-US" altLang="en-US" dirty="0"/>
              <a:t>*Peek back at chapter 5 (figures 5-11 and 5-12)</a:t>
            </a:r>
          </a:p>
          <a:p>
            <a:pPr lvl="1"/>
            <a:r>
              <a:rPr lang="en-US" altLang="en-US" dirty="0"/>
              <a:t>DNA is susceptible to attack! </a:t>
            </a:r>
          </a:p>
        </p:txBody>
      </p:sp>
    </p:spTree>
    <p:extLst>
      <p:ext uri="{BB962C8B-B14F-4D97-AF65-F5344CB8AC3E}">
        <p14:creationId xmlns:p14="http://schemas.microsoft.com/office/powerpoint/2010/main" val="134033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92E0BDE2-19D9-F044-A686-933F9EBA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other antimetabolite analogs</a:t>
            </a:r>
            <a:br>
              <a:rPr lang="en-US" dirty="0"/>
            </a:br>
            <a:endParaRPr lang="en-US" altLang="en-US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740A3CF-11D0-1843-AD59-500783BDB7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r>
              <a:rPr lang="en-US" dirty="0"/>
              <a:t>Base analogs—discussed as mutagens previously</a:t>
            </a:r>
          </a:p>
          <a:p>
            <a:pPr lvl="2">
              <a:defRPr/>
            </a:pPr>
            <a:r>
              <a:rPr lang="en-US" dirty="0"/>
              <a:t>5-fluorouracil</a:t>
            </a:r>
          </a:p>
          <a:p>
            <a:pPr lvl="2">
              <a:defRPr/>
            </a:pPr>
            <a:r>
              <a:rPr lang="en-US" dirty="0" err="1"/>
              <a:t>Cytorabine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 err="1"/>
              <a:t>Mercaptopurine</a:t>
            </a:r>
            <a:endParaRPr lang="en-US" dirty="0"/>
          </a:p>
          <a:p>
            <a:pPr lvl="2">
              <a:defRPr/>
            </a:pPr>
            <a:r>
              <a:rPr lang="en-US" dirty="0" err="1"/>
              <a:t>Thioguanine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buFont typeface="Arial" charset="0"/>
              <a:buNone/>
              <a:defRPr/>
            </a:pPr>
            <a:r>
              <a:rPr lang="en-US" dirty="0"/>
              <a:t>Mechanism=incorporate into DNA disrupt or lead to incorrect DNA </a:t>
            </a:r>
            <a:r>
              <a:rPr lang="en-US" dirty="0" err="1"/>
              <a:t>basepairing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0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C30F019C-2FE1-8C40-B563-82804AF8B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87D6E7E1-57CF-F24E-AF1F-F460467EC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Alkylating agents developed related to nitrogen mustard.</a:t>
            </a:r>
          </a:p>
          <a:p>
            <a:pPr lvl="1"/>
            <a:r>
              <a:rPr lang="en-US" altLang="en-US"/>
              <a:t>In common use:</a:t>
            </a:r>
          </a:p>
          <a:p>
            <a:pPr lvl="2"/>
            <a:r>
              <a:rPr lang="en-US" altLang="en-US"/>
              <a:t>Melphalan</a:t>
            </a:r>
          </a:p>
          <a:p>
            <a:pPr lvl="2"/>
            <a:r>
              <a:rPr lang="en-US" altLang="en-US"/>
              <a:t>Chlorambucil</a:t>
            </a:r>
          </a:p>
          <a:p>
            <a:pPr lvl="2"/>
            <a:r>
              <a:rPr lang="en-US" altLang="en-US"/>
              <a:t> cyclophosphamide</a:t>
            </a:r>
          </a:p>
          <a:p>
            <a:pPr lvl="2"/>
            <a:r>
              <a:rPr lang="en-US" altLang="en-US"/>
              <a:t>nitrosourea</a:t>
            </a:r>
          </a:p>
        </p:txBody>
      </p:sp>
    </p:spTree>
    <p:extLst>
      <p:ext uri="{BB962C8B-B14F-4D97-AF65-F5344CB8AC3E}">
        <p14:creationId xmlns:p14="http://schemas.microsoft.com/office/powerpoint/2010/main" val="38920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12EC042-C83E-7D40-B073-5EE7566E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2689CAAC-677C-7040-8B59-8960360F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These agents attach directly  to DNA---become </a:t>
            </a:r>
            <a:r>
              <a:rPr lang="en-US" altLang="en-US" u="sng"/>
              <a:t>DNA adducts</a:t>
            </a:r>
          </a:p>
          <a:p>
            <a:pPr lvl="1"/>
            <a:r>
              <a:rPr lang="en-US" altLang="en-US"/>
              <a:t>Results in base mis pairing</a:t>
            </a:r>
          </a:p>
          <a:p>
            <a:pPr lvl="1"/>
            <a:r>
              <a:rPr lang="en-US" altLang="en-US"/>
              <a:t>Cross linking of DNA strands</a:t>
            </a:r>
          </a:p>
        </p:txBody>
      </p:sp>
    </p:spTree>
    <p:extLst>
      <p:ext uri="{BB962C8B-B14F-4D97-AF65-F5344CB8AC3E}">
        <p14:creationId xmlns:p14="http://schemas.microsoft.com/office/powerpoint/2010/main" val="2567430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41DD7-1DB9-2D49-AEEB-31A96F62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Platinum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C72C-124E-1340-8C9A-BC88C25E6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Cisplantin</a:t>
            </a:r>
            <a:r>
              <a:rPr lang="en-US" dirty="0"/>
              <a:t>—continues to be one of the most effective drugs for cancer chemotherapy.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dirty="0"/>
              <a:t>Disrupts DNA replication and triggers apoptosis.</a:t>
            </a:r>
          </a:p>
        </p:txBody>
      </p:sp>
    </p:spTree>
    <p:extLst>
      <p:ext uri="{BB962C8B-B14F-4D97-AF65-F5344CB8AC3E}">
        <p14:creationId xmlns:p14="http://schemas.microsoft.com/office/powerpoint/2010/main" val="1108399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5747</TotalTime>
  <Words>1063</Words>
  <Application>Microsoft Macintosh PowerPoint</Application>
  <PresentationFormat>On-screen Show (4:3)</PresentationFormat>
  <Paragraphs>139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Office Theme</vt:lpstr>
      <vt:lpstr>Cancer Biology Biol 445</vt:lpstr>
      <vt:lpstr>Announcements</vt:lpstr>
      <vt:lpstr>Where were we?</vt:lpstr>
      <vt:lpstr>Radiation’s mechanism of killing cancer cells</vt:lpstr>
      <vt:lpstr>Classes of cancer chemotherapy Chapter 11</vt:lpstr>
      <vt:lpstr> other antimetabolite analogs </vt:lpstr>
      <vt:lpstr>PowerPoint Presentation</vt:lpstr>
      <vt:lpstr>PowerPoint Presentation</vt:lpstr>
      <vt:lpstr>Platinum compounds</vt:lpstr>
      <vt:lpstr>Cisplatin</vt:lpstr>
      <vt:lpstr>PowerPoint Presentation</vt:lpstr>
      <vt:lpstr>PowerPoint Presentation</vt:lpstr>
      <vt:lpstr>PowerPoint Presentation</vt:lpstr>
      <vt:lpstr>Naturally derived anticancer chemicals</vt:lpstr>
      <vt:lpstr>Products of plants: </vt:lpstr>
      <vt:lpstr>PowerPoint Presentation</vt:lpstr>
      <vt:lpstr>Testing for cancer treatment</vt:lpstr>
      <vt:lpstr>Recall chapter 5?</vt:lpstr>
      <vt:lpstr>PowerPoint Presentation</vt:lpstr>
      <vt:lpstr>Hormone therapies</vt:lpstr>
      <vt:lpstr>PowerPoint Presentation</vt:lpstr>
      <vt:lpstr>PowerPoint Presentation</vt:lpstr>
      <vt:lpstr>PowerPoint Presentation</vt:lpstr>
      <vt:lpstr>Challenges of chemotherapy</vt:lpstr>
      <vt:lpstr>Cancer stem cells</vt:lpstr>
      <vt:lpstr>PowerPoint Presentation</vt:lpstr>
      <vt:lpstr>Toxicity</vt:lpstr>
      <vt:lpstr>PowerPoint Presentation</vt:lpstr>
      <vt:lpstr>PowerPoint Presentation</vt:lpstr>
      <vt:lpstr>Source of translpantable bone marrow?</vt:lpstr>
    </vt:vector>
  </TitlesOfParts>
  <Company>CEANDSU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Biology Biol 445</dc:title>
  <dc:creator>Joe.Super</dc:creator>
  <cp:lastModifiedBy>Super, Heidi</cp:lastModifiedBy>
  <cp:revision>242</cp:revision>
  <cp:lastPrinted>2020-02-12T16:48:13Z</cp:lastPrinted>
  <dcterms:created xsi:type="dcterms:W3CDTF">2010-08-03T14:43:51Z</dcterms:created>
  <dcterms:modified xsi:type="dcterms:W3CDTF">2020-04-20T19:35:18Z</dcterms:modified>
</cp:coreProperties>
</file>